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43200625" cx="32399275"/>
  <p:notesSz cx="6858000" cy="9144000"/>
  <p:embeddedFontLst>
    <p:embeddedFont>
      <p:font typeface="Robo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6">
          <p15:clr>
            <a:srgbClr val="A4A3A4"/>
          </p15:clr>
        </p15:guide>
        <p15:guide id="2" pos="10204">
          <p15:clr>
            <a:srgbClr val="A4A3A4"/>
          </p15:clr>
        </p15:guide>
      </p15:sldGuideLst>
    </p:ext>
    <p:ext uri="GoogleSlidesCustomDataVersion2">
      <go:slidesCustomData xmlns:go="http://customooxmlschemas.google.com/" r:id="rId11" roundtripDataSignature="AMtx7mgr04LwH64GDGH1XIyXgSySBpO74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6" orient="horz"/>
        <p:guide pos="102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71713" y="1143000"/>
            <a:ext cx="23145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2271713" y="1143000"/>
            <a:ext cx="23145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2429947" y="7070108"/>
            <a:ext cx="27539395" cy="150402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59"/>
              <a:buFont typeface="Calibri"/>
              <a:buNone/>
              <a:defRPr sz="2125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4049911" y="22690338"/>
            <a:ext cx="24299466" cy="104301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/>
            </a:lvl1pPr>
            <a:lvl2pPr lvl="1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sz="7086"/>
            </a:lvl2pPr>
            <a:lvl3pPr lvl="2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/>
            </a:lvl3pPr>
            <a:lvl4pPr lvl="3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4pPr>
            <a:lvl5pPr lvl="4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5pPr>
            <a:lvl6pPr lvl="5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6pPr>
            <a:lvl7pPr lvl="6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7pPr>
            <a:lvl8pPr lvl="7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8pPr>
            <a:lvl9pPr lvl="8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2210578" y="10770172"/>
            <a:ext cx="27944386" cy="17970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59"/>
              <a:buFont typeface="Calibri"/>
              <a:buNone/>
              <a:defRPr sz="2125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2210578" y="28910440"/>
            <a:ext cx="27944386" cy="94501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7086"/>
              <a:buNone/>
              <a:defRPr sz="7086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6378"/>
              <a:buNone/>
              <a:defRPr sz="637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2227451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16402140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223167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2231675" y="10590160"/>
            <a:ext cx="13706415" cy="51900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b="1" sz="8504"/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b="1" sz="7086"/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b="1" sz="6378"/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2231675" y="15780233"/>
            <a:ext cx="13706415" cy="23210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16402142" y="10590160"/>
            <a:ext cx="13773917" cy="51900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b="1" sz="8504"/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b="1" sz="7086"/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b="1" sz="6378"/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b="1" sz="5669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16402142" y="15780233"/>
            <a:ext cx="13773917" cy="23210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2231671" y="2880042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8"/>
              <a:buFont typeface="Calibri"/>
              <a:buNone/>
              <a:defRPr sz="1133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13773917" y="6220102"/>
            <a:ext cx="16402140" cy="307004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948563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1338"/>
              <a:buChar char="•"/>
              <a:defRPr sz="11338"/>
            </a:lvl1pPr>
            <a:lvl2pPr indent="-858583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9921"/>
              <a:buChar char="•"/>
              <a:defRPr sz="9921"/>
            </a:lvl2pPr>
            <a:lvl3pPr indent="-768604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Char char="•"/>
              <a:defRPr sz="8504"/>
            </a:lvl3pPr>
            <a:lvl4pPr indent="-678561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4pPr>
            <a:lvl5pPr indent="-678561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5pPr>
            <a:lvl6pPr indent="-678561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6pPr>
            <a:lvl7pPr indent="-678561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7pPr>
            <a:lvl8pPr indent="-678561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8pPr>
            <a:lvl9pPr indent="-678561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2231671" y="12960191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0"/>
              <a:buNone/>
              <a:defRPr sz="4960"/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2231671" y="2880042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8"/>
              <a:buFont typeface="Calibri"/>
              <a:buNone/>
              <a:defRPr sz="1133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13773917" y="6220102"/>
            <a:ext cx="16402140" cy="30700453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2231671" y="12960191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1pPr>
            <a:lvl2pPr indent="-2286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0"/>
              <a:buNone/>
              <a:defRPr sz="4960"/>
            </a:lvl2pPr>
            <a:lvl3pPr indent="-2286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3pPr>
            <a:lvl4pPr indent="-2286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indent="-2286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indent="-2286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indent="-2286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indent="-2286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indent="-2286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2494440" y="11233181"/>
            <a:ext cx="27410408" cy="279443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8373518" y="17112258"/>
            <a:ext cx="36610544" cy="69860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-5801170" y="10328657"/>
            <a:ext cx="36610544" cy="205532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90"/>
              <a:buFont typeface="Calibri"/>
              <a:buNone/>
              <a:defRPr b="0" i="0" sz="1559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858583" lvl="0" marL="457200" marR="0" rtl="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9921"/>
              <a:buFont typeface="Arial"/>
              <a:buChar char="•"/>
              <a:defRPr b="0" i="0" sz="99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68604" lvl="1" marL="914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Font typeface="Arial"/>
              <a:buChar char="•"/>
              <a:defRPr b="0" i="0" sz="850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678561" lvl="2" marL="1371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Font typeface="Arial"/>
              <a:buChar char="•"/>
              <a:defRPr b="0" i="0" sz="708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633603" lvl="3" marL="1828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633603" lvl="4" marL="22860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633603" lvl="5" marL="27432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633603" lvl="6" marL="32004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633603" lvl="7" marL="36576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633603" lvl="8" marL="4114800" marR="0" rtl="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b="0" i="0" sz="637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52"/>
              <a:buFont typeface="Arial"/>
              <a:buNone/>
              <a:defRPr b="0" i="0" sz="425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8.png"/><Relationship Id="rId11" Type="http://schemas.openxmlformats.org/officeDocument/2006/relationships/image" Target="../media/image12.png"/><Relationship Id="rId10" Type="http://schemas.openxmlformats.org/officeDocument/2006/relationships/image" Target="../media/image15.png"/><Relationship Id="rId13" Type="http://schemas.openxmlformats.org/officeDocument/2006/relationships/image" Target="../media/image8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16.png"/><Relationship Id="rId15" Type="http://schemas.openxmlformats.org/officeDocument/2006/relationships/image" Target="../media/image5.png"/><Relationship Id="rId14" Type="http://schemas.openxmlformats.org/officeDocument/2006/relationships/image" Target="../media/image11.png"/><Relationship Id="rId17" Type="http://schemas.openxmlformats.org/officeDocument/2006/relationships/image" Target="../media/image3.png"/><Relationship Id="rId16" Type="http://schemas.openxmlformats.org/officeDocument/2006/relationships/image" Target="../media/image7.png"/><Relationship Id="rId5" Type="http://schemas.openxmlformats.org/officeDocument/2006/relationships/image" Target="../media/image1.png"/><Relationship Id="rId19" Type="http://schemas.openxmlformats.org/officeDocument/2006/relationships/image" Target="../media/image17.png"/><Relationship Id="rId6" Type="http://schemas.openxmlformats.org/officeDocument/2006/relationships/image" Target="../media/image2.png"/><Relationship Id="rId18" Type="http://schemas.openxmlformats.org/officeDocument/2006/relationships/image" Target="../media/image13.png"/><Relationship Id="rId7" Type="http://schemas.openxmlformats.org/officeDocument/2006/relationships/image" Target="../media/image10.png"/><Relationship Id="rId8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0" y="-10400"/>
            <a:ext cx="32399400" cy="4617600"/>
          </a:xfrm>
          <a:prstGeom prst="rect">
            <a:avLst/>
          </a:prstGeom>
          <a:solidFill>
            <a:srgbClr val="F2A440"/>
          </a:solidFill>
          <a:ln cap="flat" cmpd="sng" w="9525">
            <a:solidFill>
              <a:srgbClr val="F2A4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0" name="Google Shape;90;p1"/>
          <p:cNvCxnSpPr/>
          <p:nvPr/>
        </p:nvCxnSpPr>
        <p:spPr>
          <a:xfrm>
            <a:off x="1799574" y="38178598"/>
            <a:ext cx="28800000" cy="0"/>
          </a:xfrm>
          <a:prstGeom prst="straightConnector1">
            <a:avLst/>
          </a:prstGeom>
          <a:noFill/>
          <a:ln cap="flat" cmpd="sng" w="152400">
            <a:solidFill>
              <a:srgbClr val="E9561E"/>
            </a:solidFill>
            <a:prstDash val="solid"/>
            <a:miter lim="80"/>
            <a:headEnd len="sm" w="sm" type="none"/>
            <a:tailEnd len="sm" w="sm" type="none"/>
          </a:ln>
        </p:spPr>
      </p:cxnSp>
      <p:sp>
        <p:nvSpPr>
          <p:cNvPr id="91" name="Google Shape;91;p1"/>
          <p:cNvSpPr/>
          <p:nvPr/>
        </p:nvSpPr>
        <p:spPr>
          <a:xfrm>
            <a:off x="1192136" y="21369931"/>
            <a:ext cx="13614600" cy="2991000"/>
          </a:xfrm>
          <a:prstGeom prst="roundRect">
            <a:avLst>
              <a:gd fmla="val 16667" name="adj"/>
            </a:avLst>
          </a:prstGeom>
          <a:solidFill>
            <a:srgbClr val="6B2D5C"/>
          </a:solidFill>
          <a:ln cap="flat" cmpd="sng" w="9525">
            <a:solidFill>
              <a:srgbClr val="E956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5B6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1340283" y="21853987"/>
            <a:ext cx="67647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857250" lvl="0" marL="8572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pt-BR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Título (72 a 90 pts)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57250" lvl="0" marL="8572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pt-BR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Subtítulos (72 pts)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57250" lvl="0" marL="8572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pt-BR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Autores (50 pts)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7174195" y="21231700"/>
            <a:ext cx="75180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603250" lvl="0" marL="8572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57250" lvl="0" marL="8572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pt-BR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Filiação (40 pts)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57250" lvl="0" marL="8572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pt-BR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Texto (a partir de 40 pts)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57250" lvl="0" marL="8572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pt-BR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Texto complementar (20 pts)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1070083" y="10589252"/>
            <a:ext cx="13698300" cy="1169700"/>
          </a:xfrm>
          <a:prstGeom prst="rect">
            <a:avLst/>
          </a:prstGeom>
          <a:solidFill>
            <a:srgbClr val="F2A44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b="1" i="0" lang="pt-BR" sz="7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5846309" y="10552598"/>
            <a:ext cx="15583500" cy="1200600"/>
          </a:xfrm>
          <a:prstGeom prst="rect">
            <a:avLst/>
          </a:prstGeom>
          <a:solidFill>
            <a:srgbClr val="F2A44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pt-BR" sz="7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1192136" y="19881078"/>
            <a:ext cx="135003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Utilize fonte Arial ou similar sem serifa, na cor preta. </a:t>
            </a:r>
            <a:r>
              <a:rPr lang="pt-BR" sz="4000">
                <a:solidFill>
                  <a:schemeClr val="dk1"/>
                </a:solidFill>
              </a:rPr>
              <a:t>T</a:t>
            </a: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amanho da fonte: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192136" y="24551497"/>
            <a:ext cx="135906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Tenha estratégia e estimule a criatividade! Gráficos, tabelas, fotografias, ilustrações e mapas tornam a apresentação mais dinâmica e facilitam a compreensão das informações.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9000356" y="27071922"/>
            <a:ext cx="57018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Preferencialmente não se estenda muito na parte metodológica e sim nos resultados e discussões. 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15769659" y="12226922"/>
            <a:ext cx="154155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Sempre que possível, substitua longos parágrafos por elementos visuais. Prefira textos curtos e objetivos. Procure utilizar cores com contraste que garantam a acessibilidade visual, especialmente para pessoas com daltonismo.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15764255" y="32851936"/>
            <a:ext cx="154428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Lembre-se de que o pôster é uma síntese visual da sua pesquisa, </a:t>
            </a:r>
            <a:r>
              <a:rPr lang="pt-BR" sz="4000">
                <a:solidFill>
                  <a:schemeClr val="dk1"/>
                </a:solidFill>
              </a:rPr>
              <a:t>seguindo</a:t>
            </a: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est</a:t>
            </a:r>
            <a:r>
              <a:rPr lang="pt-BR" sz="4000">
                <a:solidFill>
                  <a:schemeClr val="dk1"/>
                </a:solidFill>
              </a:rPr>
              <a:t>as </a:t>
            </a:r>
            <a:r>
              <a:rPr lang="pt-BR" sz="4000">
                <a:solidFill>
                  <a:schemeClr val="dk1"/>
                </a:solidFill>
              </a:rPr>
              <a:t>orientações</a:t>
            </a:r>
            <a:r>
              <a:rPr lang="pt-BR" sz="4000">
                <a:solidFill>
                  <a:schemeClr val="dk1"/>
                </a:solidFill>
              </a:rPr>
              <a:t> você tem liberdade para dispor as informações de maneira livre</a:t>
            </a: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Antes da impressão, revise cuidadosamente a ortografia, formatação, qualidade das imagens e disposição dos elementos na página. </a:t>
            </a:r>
            <a:r>
              <a:rPr lang="pt-BR" sz="4000">
                <a:solidFill>
                  <a:schemeClr val="dk1"/>
                </a:solidFill>
              </a:rPr>
              <a:t>R</a:t>
            </a: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eferências bibliográficas e arquivo digital do </a:t>
            </a:r>
            <a:r>
              <a:rPr lang="pt-BR" sz="4000">
                <a:solidFill>
                  <a:schemeClr val="dk1"/>
                </a:solidFill>
              </a:rPr>
              <a:t>banner</a:t>
            </a: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podem ser disponibilizados e por meio de um QR Code.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6157275" y="39899150"/>
            <a:ext cx="87519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>
                <a:solidFill>
                  <a:schemeClr val="dk1"/>
                </a:solidFill>
              </a:rPr>
              <a:t>S</a:t>
            </a:r>
            <a:r>
              <a:rPr lang="pt-BR" sz="4000">
                <a:solidFill>
                  <a:schemeClr val="dk1"/>
                </a:solidFill>
              </a:rPr>
              <a:t>e necessários a</a:t>
            </a: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dicione </a:t>
            </a:r>
            <a:r>
              <a:rPr lang="pt-BR" sz="4000">
                <a:solidFill>
                  <a:schemeClr val="dk1"/>
                </a:solidFill>
              </a:rPr>
              <a:t>apoio/financiamento/</a:t>
            </a: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agradecimentos</a:t>
            </a:r>
            <a:r>
              <a:rPr lang="pt-BR" sz="4000">
                <a:solidFill>
                  <a:schemeClr val="dk1"/>
                </a:solidFill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4893476" y="38736289"/>
            <a:ext cx="6149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pt-BR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 txBox="1"/>
          <p:nvPr/>
        </p:nvSpPr>
        <p:spPr>
          <a:xfrm rot="-5400000">
            <a:off x="-777714" y="31471771"/>
            <a:ext cx="545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120 cm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983371" y="12091609"/>
            <a:ext cx="138717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pt-BR" sz="4000">
                <a:solidFill>
                  <a:schemeClr val="dk1"/>
                </a:solidFill>
              </a:rPr>
              <a:t>Este arquivo foi criado para orientar os autores quanto a produção do banner para o XV Congresso Brasileiro de Etnobiologia e Etnoecologia. Estruturação: Organize as informações em colunas e utilize títulos explicativos para identificar cada parte do trabalho, como introdução, objetivos, metodologia, resultados e conclusões e/ou recomendações. Lembre-se de que o pôster é uma síntese visual da sua pesquisa. Por isso, invista em uma organização harmoniosa, atrativa e de fácil compreensão.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1063584" y="18370468"/>
            <a:ext cx="13871700" cy="1169700"/>
          </a:xfrm>
          <a:prstGeom prst="rect">
            <a:avLst/>
          </a:prstGeom>
          <a:solidFill>
            <a:srgbClr val="F2A44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b="1" i="0" lang="pt-BR" sz="7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Metodologia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15759158" y="31340233"/>
            <a:ext cx="15453000" cy="1200600"/>
          </a:xfrm>
          <a:prstGeom prst="rect">
            <a:avLst/>
          </a:prstGeom>
          <a:solidFill>
            <a:srgbClr val="CD9F0D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pt-BR" sz="7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Conclusão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 txBox="1"/>
          <p:nvPr/>
        </p:nvSpPr>
        <p:spPr>
          <a:xfrm>
            <a:off x="16199643" y="22477758"/>
            <a:ext cx="7262384" cy="1015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Figura 1</a:t>
            </a:r>
            <a:r>
              <a:rPr b="0" i="0" lang="pt-B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Mutirão para plantio das sementes matrizes de milho </a:t>
            </a:r>
            <a:r>
              <a:rPr b="0" i="0" lang="pt-B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b="0" i="1" lang="pt-B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Zea mays </a:t>
            </a:r>
            <a:r>
              <a:rPr b="0" i="0" lang="pt-B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L.) da variedade descrita popularmente como de fubá vermelho.</a:t>
            </a:r>
            <a:endParaRPr b="0" i="1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17067419" y="38645127"/>
            <a:ext cx="2808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PROMOÇÃO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22470410" y="38645124"/>
            <a:ext cx="3327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ORGANIZAÇÃO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16067457" y="29089627"/>
            <a:ext cx="74844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Figura 3. </a:t>
            </a:r>
            <a:r>
              <a:rPr b="0" i="0" lang="pt-B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Análise de Coordenadas Principais (PCoA) para caracteres de coloração das espigas de milho (</a:t>
            </a:r>
            <a:r>
              <a:rPr b="0" i="1" lang="pt-B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Zea mays </a:t>
            </a:r>
            <a:r>
              <a:rPr b="0" i="0" lang="pt-B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L.). Pontos rosas representam as espigas provenientes do plantio realizado em outubro de 2025, enquanto os pontos pretos representam as espigas provenientes do plantio realizado em março de 2026. 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23722784" y="29089627"/>
            <a:ext cx="74844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Figura 4. </a:t>
            </a:r>
            <a:r>
              <a:rPr b="0" i="0" lang="pt-B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Representação da percepção das cores por pessoas com diferentes tipos de daltonismo, destacando possíveis alterações na identificação e diferenciação das cores. A figura foi utilizada como referência para considerar possíveis limitações na avaliação visual dos caracteres de coloração das espigas de milho. Fonte: Rost (2020).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" name="Google Shape;112;p1"/>
          <p:cNvCxnSpPr/>
          <p:nvPr/>
        </p:nvCxnSpPr>
        <p:spPr>
          <a:xfrm>
            <a:off x="2470450" y="27297177"/>
            <a:ext cx="85500" cy="8663700"/>
          </a:xfrm>
          <a:prstGeom prst="straightConnector1">
            <a:avLst/>
          </a:prstGeom>
          <a:noFill/>
          <a:ln cap="flat" cmpd="sng" w="73025">
            <a:solidFill>
              <a:srgbClr val="6B2D5C"/>
            </a:solidFill>
            <a:prstDash val="solid"/>
            <a:miter lim="80"/>
            <a:headEnd len="med" w="med" type="triangle"/>
            <a:tailEnd len="med" w="med" type="triangle"/>
          </a:ln>
        </p:spPr>
      </p:cxnSp>
      <p:cxnSp>
        <p:nvCxnSpPr>
          <p:cNvPr id="113" name="Google Shape;113;p1"/>
          <p:cNvCxnSpPr/>
          <p:nvPr/>
        </p:nvCxnSpPr>
        <p:spPr>
          <a:xfrm>
            <a:off x="2752074" y="35949002"/>
            <a:ext cx="6450600" cy="0"/>
          </a:xfrm>
          <a:prstGeom prst="straightConnector1">
            <a:avLst/>
          </a:prstGeom>
          <a:noFill/>
          <a:ln cap="flat" cmpd="sng" w="73025">
            <a:solidFill>
              <a:srgbClr val="6B2D5C"/>
            </a:solidFill>
            <a:prstDash val="solid"/>
            <a:miter lim="80"/>
            <a:headEnd len="med" w="med" type="triangle"/>
            <a:tailEnd len="med" w="med" type="triangle"/>
          </a:ln>
        </p:spPr>
      </p:cxnSp>
      <p:sp>
        <p:nvSpPr>
          <p:cNvPr id="114" name="Google Shape;114;p1"/>
          <p:cNvSpPr txBox="1"/>
          <p:nvPr/>
        </p:nvSpPr>
        <p:spPr>
          <a:xfrm>
            <a:off x="3251879" y="36189247"/>
            <a:ext cx="545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90 cm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6515856" y="7177114"/>
            <a:ext cx="19402425" cy="8617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pt-BR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Sobrenome, Nome M.</a:t>
            </a:r>
            <a:r>
              <a:rPr b="0" baseline="30000" i="0" lang="pt-BR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1,2 *</a:t>
            </a:r>
            <a:r>
              <a:rPr b="0" i="0" lang="pt-BR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 Sobrenome, Nome T.R</a:t>
            </a:r>
            <a:r>
              <a:rPr b="0" baseline="30000" i="0" lang="pt-BR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1593783" y="4652770"/>
            <a:ext cx="300978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pt-BR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MODELO DE PÔSTER PARA O XV </a:t>
            </a:r>
            <a:r>
              <a:rPr b="1" i="0" lang="pt-BR" sz="8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CONGRESSO</a:t>
            </a:r>
            <a:r>
              <a:rPr b="1" i="0" lang="pt-BR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BRASILEIRO DE ETNOBIOLOGIA E ETNOECOLOGIA</a:t>
            </a:r>
            <a:endParaRPr b="1" i="0" sz="8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"/>
          <p:cNvSpPr txBox="1"/>
          <p:nvPr/>
        </p:nvSpPr>
        <p:spPr>
          <a:xfrm>
            <a:off x="2058159" y="8062108"/>
            <a:ext cx="283179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baseline="30000" i="0" lang="pt-BR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Programa de Pós Graduação em Etnobiologia e Conservação da Natureza, Universidade Federal Rural de Pernambuco;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baseline="30000" i="0" lang="pt-BR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baseline="3000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Licenciatura em Ciências Biológicas, Universidade Federal de Minas Gerais;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baseline="30000" i="0" lang="pt-BR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★</a:t>
            </a:r>
            <a:r>
              <a:rPr b="0" i="0" lang="pt-BR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sbee@gmail.com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8" name="Google Shape;118;p1"/>
          <p:cNvCxnSpPr/>
          <p:nvPr/>
        </p:nvCxnSpPr>
        <p:spPr>
          <a:xfrm>
            <a:off x="25568083" y="496611"/>
            <a:ext cx="0" cy="2538678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"/>
            <a:headEnd len="sm" w="sm" type="none"/>
            <a:tailEnd len="sm" w="sm" type="none"/>
          </a:ln>
        </p:spPr>
      </p:cxnSp>
      <p:pic>
        <p:nvPicPr>
          <p:cNvPr descr="Visão normal | Visão de um daltônico | Protanopia (deficiência para o vermelho) - 1% dos homens | Deuteranopia (deficiência para o verde) - 1% dos homens | Tritanopia (deficiência para o azul) - &lt; 1% de ambos | Não é ideal: combinar verde com laranja / vermelho ou azul" id="119" name="Google Shape;11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78693" y="23614691"/>
            <a:ext cx="6945334" cy="5159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523775" y="39482825"/>
            <a:ext cx="3985605" cy="1783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722188" y="38586650"/>
            <a:ext cx="3327299" cy="3327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35175" y="39292326"/>
            <a:ext cx="2808600" cy="159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6943725" y="38586651"/>
            <a:ext cx="1396976" cy="2918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8">
            <a:alphaModFix/>
          </a:blip>
          <a:srcRect b="0" l="15149" r="0" t="0"/>
          <a:stretch/>
        </p:blipFill>
        <p:spPr>
          <a:xfrm rot="5400000">
            <a:off x="15939415" y="15508700"/>
            <a:ext cx="7304752" cy="6456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9">
            <a:alphaModFix/>
          </a:blip>
          <a:srcRect b="0" l="12218" r="0" t="0"/>
          <a:stretch/>
        </p:blipFill>
        <p:spPr>
          <a:xfrm>
            <a:off x="23551799" y="15097937"/>
            <a:ext cx="7765128" cy="7218806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"/>
          <p:cNvSpPr txBox="1"/>
          <p:nvPr/>
        </p:nvSpPr>
        <p:spPr>
          <a:xfrm>
            <a:off x="23551799" y="22389442"/>
            <a:ext cx="7262384" cy="1015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Figura 2</a:t>
            </a:r>
            <a:r>
              <a:rPr b="0" i="0" lang="pt-B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Espigas de milho (Zea mays L.) colhidas após os dois plantios da matriz, evidenciando a diversidade de colorações dos grãos e das espigas.Di milho</a:t>
            </a:r>
            <a:r>
              <a:rPr b="1" i="0" lang="pt-B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1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1"/>
          <p:cNvPicPr preferRelativeResize="0"/>
          <p:nvPr/>
        </p:nvPicPr>
        <p:blipFill rotWithShape="1">
          <a:blip r:embed="rId10">
            <a:alphaModFix/>
          </a:blip>
          <a:srcRect b="0" l="0" r="0" t="5493"/>
          <a:stretch/>
        </p:blipFill>
        <p:spPr>
          <a:xfrm>
            <a:off x="15497782" y="23987950"/>
            <a:ext cx="8054017" cy="4790383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"/>
          <p:cNvSpPr/>
          <p:nvPr/>
        </p:nvSpPr>
        <p:spPr>
          <a:xfrm>
            <a:off x="4893425" y="31168500"/>
            <a:ext cx="6149225" cy="3786600"/>
          </a:xfrm>
          <a:prstGeom prst="flowChartPreparation">
            <a:avLst/>
          </a:prstGeom>
          <a:solidFill>
            <a:srgbClr val="6B2D5C"/>
          </a:solidFill>
          <a:ln cap="flat" cmpd="sng" w="9525">
            <a:solidFill>
              <a:srgbClr val="6B2D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"/>
          <p:cNvSpPr txBox="1"/>
          <p:nvPr/>
        </p:nvSpPr>
        <p:spPr>
          <a:xfrm>
            <a:off x="5966451" y="31652400"/>
            <a:ext cx="46635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>
                <a:solidFill>
                  <a:schemeClr val="lt1"/>
                </a:solidFill>
              </a:rPr>
              <a:t>Dimensões recomendadas:</a:t>
            </a:r>
            <a:endParaRPr sz="40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>
                <a:solidFill>
                  <a:schemeClr val="lt1"/>
                </a:solidFill>
              </a:rPr>
              <a:t>📏 Largura: 90 cm</a:t>
            </a:r>
            <a:endParaRPr sz="4000">
              <a:solidFill>
                <a:schemeClr val="lt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>
                <a:solidFill>
                  <a:schemeClr val="lt1"/>
                </a:solidFill>
              </a:rPr>
              <a:t>📏 Altura: 120 cm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id="130" name="Google Shape;130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540676" y="39482825"/>
            <a:ext cx="2059053" cy="149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 title="tocador 1.png"/>
          <p:cNvPicPr preferRelativeResize="0"/>
          <p:nvPr/>
        </p:nvPicPr>
        <p:blipFill rotWithShape="1">
          <a:blip r:embed="rId12">
            <a:alphaModFix/>
          </a:blip>
          <a:srcRect b="24082" l="0" r="68020" t="47974"/>
          <a:stretch/>
        </p:blipFill>
        <p:spPr>
          <a:xfrm>
            <a:off x="986825" y="36544950"/>
            <a:ext cx="5170443" cy="60435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" name="Google Shape;132;p1"/>
          <p:cNvGrpSpPr/>
          <p:nvPr/>
        </p:nvGrpSpPr>
        <p:grpSpPr>
          <a:xfrm>
            <a:off x="25475325" y="-29558"/>
            <a:ext cx="6920325" cy="4634696"/>
            <a:chOff x="-75" y="-29558"/>
            <a:chExt cx="6920325" cy="4634696"/>
          </a:xfrm>
        </p:grpSpPr>
        <p:grpSp>
          <p:nvGrpSpPr>
            <p:cNvPr id="133" name="Google Shape;133;p1"/>
            <p:cNvGrpSpPr/>
            <p:nvPr/>
          </p:nvGrpSpPr>
          <p:grpSpPr>
            <a:xfrm>
              <a:off x="2280809" y="-29558"/>
              <a:ext cx="2328025" cy="2324108"/>
              <a:chOff x="4689900" y="800267"/>
              <a:chExt cx="2328025" cy="2324108"/>
            </a:xfrm>
          </p:grpSpPr>
          <p:sp>
            <p:nvSpPr>
              <p:cNvPr id="134" name="Google Shape;134;p1"/>
              <p:cNvSpPr/>
              <p:nvPr/>
            </p:nvSpPr>
            <p:spPr>
              <a:xfrm>
                <a:off x="4716025" y="829675"/>
                <a:ext cx="2301900" cy="2294700"/>
              </a:xfrm>
              <a:prstGeom prst="rect">
                <a:avLst/>
              </a:prstGeom>
              <a:solidFill>
                <a:srgbClr val="E98F61"/>
              </a:solidFill>
              <a:ln cap="flat" cmpd="sng" w="9525">
                <a:solidFill>
                  <a:srgbClr val="E98F6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35" name="Google Shape;135;p1" title="gunzá.png"/>
              <p:cNvPicPr preferRelativeResize="0"/>
              <p:nvPr/>
            </p:nvPicPr>
            <p:blipFill>
              <a:blip r:embed="rId13">
                <a:alphaModFix/>
              </a:blip>
              <a:stretch>
                <a:fillRect/>
              </a:stretch>
            </p:blipFill>
            <p:spPr>
              <a:xfrm>
                <a:off x="4689900" y="800267"/>
                <a:ext cx="2301900" cy="182461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6" name="Google Shape;136;p1"/>
            <p:cNvGrpSpPr/>
            <p:nvPr/>
          </p:nvGrpSpPr>
          <p:grpSpPr>
            <a:xfrm>
              <a:off x="4615183" y="2300921"/>
              <a:ext cx="2301900" cy="2294700"/>
              <a:chOff x="75" y="2301250"/>
              <a:chExt cx="2301900" cy="2294700"/>
            </a:xfrm>
          </p:grpSpPr>
          <p:sp>
            <p:nvSpPr>
              <p:cNvPr id="137" name="Google Shape;137;p1"/>
              <p:cNvSpPr/>
              <p:nvPr/>
            </p:nvSpPr>
            <p:spPr>
              <a:xfrm>
                <a:off x="75" y="2301250"/>
                <a:ext cx="2301900" cy="2294700"/>
              </a:xfrm>
              <a:prstGeom prst="rect">
                <a:avLst/>
              </a:prstGeom>
              <a:solidFill>
                <a:srgbClr val="F193AC"/>
              </a:solidFill>
              <a:ln cap="flat" cmpd="sng" w="9525">
                <a:solidFill>
                  <a:srgbClr val="F193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38" name="Google Shape;138;p1" title="tambor.png"/>
              <p:cNvPicPr preferRelativeResize="0"/>
              <p:nvPr/>
            </p:nvPicPr>
            <p:blipFill>
              <a:blip r:embed="rId14">
                <a:alphaModFix/>
              </a:blip>
              <a:stretch>
                <a:fillRect/>
              </a:stretch>
            </p:blipFill>
            <p:spPr>
              <a:xfrm>
                <a:off x="242925" y="2514525"/>
                <a:ext cx="1815224" cy="16662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9" name="Google Shape;139;p1"/>
            <p:cNvGrpSpPr/>
            <p:nvPr/>
          </p:nvGrpSpPr>
          <p:grpSpPr>
            <a:xfrm>
              <a:off x="-75" y="2310438"/>
              <a:ext cx="2301900" cy="2294700"/>
              <a:chOff x="-75" y="2310438"/>
              <a:chExt cx="2301900" cy="2294700"/>
            </a:xfrm>
          </p:grpSpPr>
          <p:sp>
            <p:nvSpPr>
              <p:cNvPr id="140" name="Google Shape;140;p1"/>
              <p:cNvSpPr/>
              <p:nvPr/>
            </p:nvSpPr>
            <p:spPr>
              <a:xfrm>
                <a:off x="-75" y="2310438"/>
                <a:ext cx="2301900" cy="2294700"/>
              </a:xfrm>
              <a:prstGeom prst="rect">
                <a:avLst/>
              </a:prstGeom>
              <a:solidFill>
                <a:srgbClr val="F2C500"/>
              </a:solidFill>
              <a:ln cap="flat" cmpd="sng" w="9525">
                <a:solidFill>
                  <a:srgbClr val="F5B62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41" name="Google Shape;141;p1" title="urucum.png"/>
              <p:cNvPicPr preferRelativeResize="0"/>
              <p:nvPr/>
            </p:nvPicPr>
            <p:blipFill>
              <a:blip r:embed="rId15">
                <a:alphaModFix/>
              </a:blip>
              <a:stretch>
                <a:fillRect/>
              </a:stretch>
            </p:blipFill>
            <p:spPr>
              <a:xfrm>
                <a:off x="221750" y="2414738"/>
                <a:ext cx="2059050" cy="20860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42" name="Google Shape;142;p1"/>
            <p:cNvSpPr/>
            <p:nvPr/>
          </p:nvSpPr>
          <p:spPr>
            <a:xfrm>
              <a:off x="2310138" y="2301950"/>
              <a:ext cx="2301900" cy="2294700"/>
            </a:xfrm>
            <a:prstGeom prst="rect">
              <a:avLst/>
            </a:prstGeom>
            <a:solidFill>
              <a:srgbClr val="6B2D5C"/>
            </a:solidFill>
            <a:ln cap="flat" cmpd="sng" w="9525">
              <a:solidFill>
                <a:srgbClr val="6B2D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3" name="Google Shape;143;p1"/>
            <p:cNvGrpSpPr/>
            <p:nvPr/>
          </p:nvGrpSpPr>
          <p:grpSpPr>
            <a:xfrm>
              <a:off x="-75" y="-137"/>
              <a:ext cx="2301900" cy="2294700"/>
              <a:chOff x="7147250" y="2018313"/>
              <a:chExt cx="2301900" cy="2294700"/>
            </a:xfrm>
          </p:grpSpPr>
          <p:sp>
            <p:nvSpPr>
              <p:cNvPr id="144" name="Google Shape;144;p1"/>
              <p:cNvSpPr/>
              <p:nvPr/>
            </p:nvSpPr>
            <p:spPr>
              <a:xfrm>
                <a:off x="7147250" y="2018313"/>
                <a:ext cx="2301900" cy="2294700"/>
              </a:xfrm>
              <a:prstGeom prst="rect">
                <a:avLst/>
              </a:prstGeom>
              <a:solidFill>
                <a:srgbClr val="DA5850"/>
              </a:solidFill>
              <a:ln cap="flat" cmpd="sng" w="9525">
                <a:solidFill>
                  <a:srgbClr val="E9561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45" name="Google Shape;145;p1" title="terço.png"/>
              <p:cNvPicPr preferRelativeResize="0"/>
              <p:nvPr/>
            </p:nvPicPr>
            <p:blipFill>
              <a:blip r:embed="rId16">
                <a:alphaModFix/>
              </a:blip>
              <a:stretch>
                <a:fillRect/>
              </a:stretch>
            </p:blipFill>
            <p:spPr>
              <a:xfrm>
                <a:off x="7219274" y="2348650"/>
                <a:ext cx="2157841" cy="1634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46" name="Google Shape;146;p1"/>
            <p:cNvGrpSpPr/>
            <p:nvPr/>
          </p:nvGrpSpPr>
          <p:grpSpPr>
            <a:xfrm>
              <a:off x="4618350" y="-162"/>
              <a:ext cx="2301900" cy="2294700"/>
              <a:chOff x="4603550" y="2296138"/>
              <a:chExt cx="2301900" cy="2294700"/>
            </a:xfrm>
          </p:grpSpPr>
          <p:sp>
            <p:nvSpPr>
              <p:cNvPr id="147" name="Google Shape;147;p1"/>
              <p:cNvSpPr/>
              <p:nvPr/>
            </p:nvSpPr>
            <p:spPr>
              <a:xfrm>
                <a:off x="4603550" y="2296138"/>
                <a:ext cx="2301900" cy="2294700"/>
              </a:xfrm>
              <a:prstGeom prst="rect">
                <a:avLst/>
              </a:prstGeom>
              <a:solidFill>
                <a:srgbClr val="3A91A7"/>
              </a:solidFill>
              <a:ln cap="flat" cmpd="sng" w="9525">
                <a:solidFill>
                  <a:srgbClr val="3A91A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48" name="Google Shape;148;p1" title="rei.png"/>
              <p:cNvPicPr preferRelativeResize="0"/>
              <p:nvPr/>
            </p:nvPicPr>
            <p:blipFill>
              <a:blip r:embed="rId17">
                <a:alphaModFix/>
              </a:blip>
              <a:stretch>
                <a:fillRect/>
              </a:stretch>
            </p:blipFill>
            <p:spPr>
              <a:xfrm>
                <a:off x="4976878" y="2530364"/>
                <a:ext cx="1555247" cy="1939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49" name="Google Shape;149;p1"/>
          <p:cNvGrpSpPr/>
          <p:nvPr/>
        </p:nvGrpSpPr>
        <p:grpSpPr>
          <a:xfrm>
            <a:off x="0" y="-38458"/>
            <a:ext cx="6920325" cy="5048184"/>
            <a:chOff x="-75" y="-29558"/>
            <a:chExt cx="6920325" cy="5048184"/>
          </a:xfrm>
        </p:grpSpPr>
        <p:grpSp>
          <p:nvGrpSpPr>
            <p:cNvPr id="150" name="Google Shape;150;p1"/>
            <p:cNvGrpSpPr/>
            <p:nvPr/>
          </p:nvGrpSpPr>
          <p:grpSpPr>
            <a:xfrm>
              <a:off x="2280809" y="-29558"/>
              <a:ext cx="2328025" cy="2324108"/>
              <a:chOff x="4689900" y="800267"/>
              <a:chExt cx="2328025" cy="2324108"/>
            </a:xfrm>
          </p:grpSpPr>
          <p:sp>
            <p:nvSpPr>
              <p:cNvPr id="151" name="Google Shape;151;p1"/>
              <p:cNvSpPr/>
              <p:nvPr/>
            </p:nvSpPr>
            <p:spPr>
              <a:xfrm>
                <a:off x="4716025" y="829675"/>
                <a:ext cx="2301900" cy="2294700"/>
              </a:xfrm>
              <a:prstGeom prst="rect">
                <a:avLst/>
              </a:prstGeom>
              <a:solidFill>
                <a:srgbClr val="E98F61"/>
              </a:solidFill>
              <a:ln cap="flat" cmpd="sng" w="9525">
                <a:solidFill>
                  <a:srgbClr val="E98F6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2" name="Google Shape;152;p1" title="gunzá.png"/>
              <p:cNvPicPr preferRelativeResize="0"/>
              <p:nvPr/>
            </p:nvPicPr>
            <p:blipFill>
              <a:blip r:embed="rId13">
                <a:alphaModFix/>
              </a:blip>
              <a:stretch>
                <a:fillRect/>
              </a:stretch>
            </p:blipFill>
            <p:spPr>
              <a:xfrm>
                <a:off x="4689900" y="800267"/>
                <a:ext cx="2301900" cy="182461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3" name="Google Shape;153;p1"/>
            <p:cNvGrpSpPr/>
            <p:nvPr/>
          </p:nvGrpSpPr>
          <p:grpSpPr>
            <a:xfrm>
              <a:off x="4615183" y="2300921"/>
              <a:ext cx="2301900" cy="2294700"/>
              <a:chOff x="75" y="2301250"/>
              <a:chExt cx="2301900" cy="2294700"/>
            </a:xfrm>
          </p:grpSpPr>
          <p:sp>
            <p:nvSpPr>
              <p:cNvPr id="154" name="Google Shape;154;p1"/>
              <p:cNvSpPr/>
              <p:nvPr/>
            </p:nvSpPr>
            <p:spPr>
              <a:xfrm>
                <a:off x="75" y="2301250"/>
                <a:ext cx="2301900" cy="2294700"/>
              </a:xfrm>
              <a:prstGeom prst="rect">
                <a:avLst/>
              </a:prstGeom>
              <a:solidFill>
                <a:srgbClr val="F193AC"/>
              </a:solidFill>
              <a:ln cap="flat" cmpd="sng" w="9525">
                <a:solidFill>
                  <a:srgbClr val="F193A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5" name="Google Shape;155;p1" title="tambor.png"/>
              <p:cNvPicPr preferRelativeResize="0"/>
              <p:nvPr/>
            </p:nvPicPr>
            <p:blipFill>
              <a:blip r:embed="rId14">
                <a:alphaModFix/>
              </a:blip>
              <a:stretch>
                <a:fillRect/>
              </a:stretch>
            </p:blipFill>
            <p:spPr>
              <a:xfrm>
                <a:off x="242925" y="2514525"/>
                <a:ext cx="1815224" cy="166621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6" name="Google Shape;156;p1"/>
            <p:cNvGrpSpPr/>
            <p:nvPr/>
          </p:nvGrpSpPr>
          <p:grpSpPr>
            <a:xfrm>
              <a:off x="-75" y="2310438"/>
              <a:ext cx="2301900" cy="2294700"/>
              <a:chOff x="-75" y="2310438"/>
              <a:chExt cx="2301900" cy="2294700"/>
            </a:xfrm>
          </p:grpSpPr>
          <p:sp>
            <p:nvSpPr>
              <p:cNvPr id="157" name="Google Shape;157;p1"/>
              <p:cNvSpPr/>
              <p:nvPr/>
            </p:nvSpPr>
            <p:spPr>
              <a:xfrm>
                <a:off x="-75" y="2310438"/>
                <a:ext cx="2301900" cy="2294700"/>
              </a:xfrm>
              <a:prstGeom prst="rect">
                <a:avLst/>
              </a:prstGeom>
              <a:solidFill>
                <a:srgbClr val="F2C500"/>
              </a:solidFill>
              <a:ln cap="flat" cmpd="sng" w="9525">
                <a:solidFill>
                  <a:srgbClr val="F5B629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58" name="Google Shape;158;p1" title="urucum.png"/>
              <p:cNvPicPr preferRelativeResize="0"/>
              <p:nvPr/>
            </p:nvPicPr>
            <p:blipFill>
              <a:blip r:embed="rId15">
                <a:alphaModFix/>
              </a:blip>
              <a:stretch>
                <a:fillRect/>
              </a:stretch>
            </p:blipFill>
            <p:spPr>
              <a:xfrm>
                <a:off x="221750" y="2414738"/>
                <a:ext cx="2059050" cy="20860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9" name="Google Shape;159;p1"/>
            <p:cNvGrpSpPr/>
            <p:nvPr/>
          </p:nvGrpSpPr>
          <p:grpSpPr>
            <a:xfrm>
              <a:off x="2058800" y="2167025"/>
              <a:ext cx="3088296" cy="2851601"/>
              <a:chOff x="2042525" y="2175500"/>
              <a:chExt cx="3088296" cy="2851601"/>
            </a:xfrm>
          </p:grpSpPr>
          <p:sp>
            <p:nvSpPr>
              <p:cNvPr id="160" name="Google Shape;160;p1"/>
              <p:cNvSpPr/>
              <p:nvPr/>
            </p:nvSpPr>
            <p:spPr>
              <a:xfrm>
                <a:off x="2293863" y="2310425"/>
                <a:ext cx="2301900" cy="2294700"/>
              </a:xfrm>
              <a:prstGeom prst="rect">
                <a:avLst/>
              </a:prstGeom>
              <a:solidFill>
                <a:srgbClr val="6B2D5C"/>
              </a:solidFill>
              <a:ln cap="flat" cmpd="sng" w="9525">
                <a:solidFill>
                  <a:srgbClr val="6B2D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61" name="Google Shape;161;p1" title="surubim.png"/>
              <p:cNvPicPr preferRelativeResize="0"/>
              <p:nvPr/>
            </p:nvPicPr>
            <p:blipFill rotWithShape="1">
              <a:blip r:embed="rId18">
                <a:alphaModFix/>
              </a:blip>
              <a:srcRect b="0" l="0" r="0" t="0"/>
              <a:stretch/>
            </p:blipFill>
            <p:spPr>
              <a:xfrm rot="-1380850">
                <a:off x="2342506" y="2580690"/>
                <a:ext cx="2488334" cy="204122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2" name="Google Shape;162;p1"/>
            <p:cNvGrpSpPr/>
            <p:nvPr/>
          </p:nvGrpSpPr>
          <p:grpSpPr>
            <a:xfrm>
              <a:off x="-75" y="-137"/>
              <a:ext cx="2301900" cy="2294700"/>
              <a:chOff x="7147250" y="2018313"/>
              <a:chExt cx="2301900" cy="2294700"/>
            </a:xfrm>
          </p:grpSpPr>
          <p:sp>
            <p:nvSpPr>
              <p:cNvPr id="163" name="Google Shape;163;p1"/>
              <p:cNvSpPr/>
              <p:nvPr/>
            </p:nvSpPr>
            <p:spPr>
              <a:xfrm>
                <a:off x="7147250" y="2018313"/>
                <a:ext cx="2301900" cy="2294700"/>
              </a:xfrm>
              <a:prstGeom prst="rect">
                <a:avLst/>
              </a:prstGeom>
              <a:solidFill>
                <a:srgbClr val="DA5850"/>
              </a:solidFill>
              <a:ln cap="flat" cmpd="sng" w="9525">
                <a:solidFill>
                  <a:srgbClr val="E9561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64" name="Google Shape;164;p1" title="terço.png"/>
              <p:cNvPicPr preferRelativeResize="0"/>
              <p:nvPr/>
            </p:nvPicPr>
            <p:blipFill>
              <a:blip r:embed="rId16">
                <a:alphaModFix/>
              </a:blip>
              <a:stretch>
                <a:fillRect/>
              </a:stretch>
            </p:blipFill>
            <p:spPr>
              <a:xfrm>
                <a:off x="7219274" y="2348650"/>
                <a:ext cx="2157841" cy="16340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5" name="Google Shape;165;p1"/>
            <p:cNvGrpSpPr/>
            <p:nvPr/>
          </p:nvGrpSpPr>
          <p:grpSpPr>
            <a:xfrm>
              <a:off x="4618350" y="-162"/>
              <a:ext cx="2301900" cy="2294700"/>
              <a:chOff x="4603550" y="2296138"/>
              <a:chExt cx="2301900" cy="2294700"/>
            </a:xfrm>
          </p:grpSpPr>
          <p:sp>
            <p:nvSpPr>
              <p:cNvPr id="166" name="Google Shape;166;p1"/>
              <p:cNvSpPr/>
              <p:nvPr/>
            </p:nvSpPr>
            <p:spPr>
              <a:xfrm>
                <a:off x="4603550" y="2296138"/>
                <a:ext cx="2301900" cy="2294700"/>
              </a:xfrm>
              <a:prstGeom prst="rect">
                <a:avLst/>
              </a:prstGeom>
              <a:solidFill>
                <a:srgbClr val="3A91A7"/>
              </a:solidFill>
              <a:ln cap="flat" cmpd="sng" w="9525">
                <a:solidFill>
                  <a:srgbClr val="3A91A7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67" name="Google Shape;167;p1" title="rei.png"/>
              <p:cNvPicPr preferRelativeResize="0"/>
              <p:nvPr/>
            </p:nvPicPr>
            <p:blipFill>
              <a:blip r:embed="rId17">
                <a:alphaModFix/>
              </a:blip>
              <a:stretch>
                <a:fillRect/>
              </a:stretch>
            </p:blipFill>
            <p:spPr>
              <a:xfrm>
                <a:off x="4976878" y="2530364"/>
                <a:ext cx="1555247" cy="1939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168" name="Google Shape;168;p1" title="Design sem nome.png"/>
          <p:cNvPicPr preferRelativeResize="0"/>
          <p:nvPr/>
        </p:nvPicPr>
        <p:blipFill rotWithShape="1">
          <a:blip r:embed="rId19">
            <a:alphaModFix/>
          </a:blip>
          <a:srcRect b="46224" l="34220" r="34258" t="34211"/>
          <a:stretch/>
        </p:blipFill>
        <p:spPr>
          <a:xfrm rot="1903881">
            <a:off x="27622412" y="2966245"/>
            <a:ext cx="2626154" cy="916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"/>
          <p:cNvPicPr preferRelativeResize="0"/>
          <p:nvPr/>
        </p:nvPicPr>
        <p:blipFill rotWithShape="1">
          <a:blip r:embed="rId20">
            <a:alphaModFix/>
          </a:blip>
          <a:srcRect b="8277" l="1669" r="1369" t="11040"/>
          <a:stretch/>
        </p:blipFill>
        <p:spPr>
          <a:xfrm>
            <a:off x="6600011" y="4844"/>
            <a:ext cx="19197699" cy="46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2024-07-31T01:14:30Z</dcterms:created>
  <dc:creator>Marina Vendramini</dc:creator>
</cp:coreProperties>
</file>